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0"/>
  </p:notesMasterIdLst>
  <p:handoutMasterIdLst>
    <p:handoutMasterId r:id="rId21"/>
  </p:handoutMasterIdLst>
  <p:sldIdLst>
    <p:sldId id="257" r:id="rId5"/>
    <p:sldId id="389" r:id="rId6"/>
    <p:sldId id="392" r:id="rId7"/>
    <p:sldId id="393" r:id="rId8"/>
    <p:sldId id="394" r:id="rId9"/>
    <p:sldId id="395" r:id="rId10"/>
    <p:sldId id="396" r:id="rId11"/>
    <p:sldId id="397" r:id="rId12"/>
    <p:sldId id="398" r:id="rId13"/>
    <p:sldId id="399" r:id="rId14"/>
    <p:sldId id="400" r:id="rId15"/>
    <p:sldId id="401" r:id="rId16"/>
    <p:sldId id="402" r:id="rId17"/>
    <p:sldId id="403" r:id="rId18"/>
    <p:sldId id="391" r:id="rId19"/>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napToGrid="0">
      <p:cViewPr varScale="1">
        <p:scale>
          <a:sx n="109" d="100"/>
          <a:sy n="109" d="100"/>
        </p:scale>
        <p:origin x="534" y="-24"/>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12/09/2023</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12/09/2023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12/09/2023</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rof-tc.fr/Lycee/file/Premiere%20Specialite/18%20-%20Couleurs/Animations/Couleur%20des%20objets.swf"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prof-tc.fr/Lycee/file/Premiere%20Specialite/18%20-%20Couleurs/Animations/Synthese%20additive%20des%20couleurs.sw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prof-tc.fr/Lycee/file/Premiere%20Specialite/18%20-%20Couleurs/Animations/Restitution%20des%20couleurs%20par%20un%20ecran.swf"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rof-tc.fr/Lycee/file/Premiere%20Specialite/18%20-%20Couleurs/Animations/Synthese%20soustractive%20des%20couleurs.sw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0"/>
            <a:ext cx="4739640" cy="828136"/>
          </a:xfrm>
        </p:spPr>
        <p:txBody>
          <a:bodyPr rtlCol="0" anchor="b" anchorCtr="0">
            <a:normAutofit/>
          </a:bodyPr>
          <a:lstStyle/>
          <a:p>
            <a:pPr algn="ctr" rtl="0"/>
            <a:r>
              <a:rPr lang="fr-FR" dirty="0">
                <a:latin typeface="Comic Sans MS" panose="030F0702030302020204" pitchFamily="66" charset="0"/>
              </a:rPr>
              <a:t>COULEURS</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Couleur d’un objet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351B093-CAF3-3989-5854-D361F97DA546}"/>
              </a:ext>
            </a:extLst>
          </p:cNvPr>
          <p:cNvSpPr txBox="1"/>
          <p:nvPr/>
        </p:nvSpPr>
        <p:spPr>
          <a:xfrm>
            <a:off x="1438" y="601414"/>
            <a:ext cx="12190562" cy="2258119"/>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Un objet ne peut être vu que s’il reçoit de la lumière, appelée lumière incidente.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La lumière incidente peut être toute ou en partie: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Renvoyée dans toutes les directions: c’est le phénomène de diffusion.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Transmise à travers l’objet s’il est transparent: c’est le phénomène de transmission.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Absorbée par l’objet (transformée en une autre forme d'énergie, par exemple chaleur): c’ est le phénomène d’absorption.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D97E9327-0951-7470-F416-688DE0463CFF}"/>
              </a:ext>
            </a:extLst>
          </p:cNvPr>
          <p:cNvSpPr txBox="1"/>
          <p:nvPr/>
        </p:nvSpPr>
        <p:spPr>
          <a:xfrm>
            <a:off x="-1" y="3750249"/>
            <a:ext cx="7427343" cy="2258119"/>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Un objet n’a pas de couleur propre: celle-ci dépend de la lumière qu’il reçoit et des radiations qu’il absorbe.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Un objet éclairé par de la lumière, absorbe certaines couleurs et en transmet d’autres.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La couleur d’un objet est la superposition des couleurs transmises qui sont renvoyées.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E63427FF-924F-8F55-DFFC-2947E2E5E0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0860" y="2988843"/>
            <a:ext cx="4535506" cy="3714181"/>
          </a:xfrm>
          <a:prstGeom prst="rect">
            <a:avLst/>
          </a:prstGeom>
        </p:spPr>
      </p:pic>
      <p:sp>
        <p:nvSpPr>
          <p:cNvPr id="9" name="Étoile : 5 branches 8">
            <a:hlinkClick r:id="rId3"/>
            <a:extLst>
              <a:ext uri="{FF2B5EF4-FFF2-40B4-BE49-F238E27FC236}">
                <a16:creationId xmlns:a16="http://schemas.microsoft.com/office/drawing/2014/main" id="{500C744E-622F-FFE6-BE36-525550191A86}"/>
              </a:ext>
            </a:extLst>
          </p:cNvPr>
          <p:cNvSpPr/>
          <p:nvPr/>
        </p:nvSpPr>
        <p:spPr>
          <a:xfrm>
            <a:off x="11540750" y="71958"/>
            <a:ext cx="594778" cy="5947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86793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E31B5C35-2BDB-F0DD-42F9-BE5044693986}"/>
              </a:ext>
            </a:extLst>
          </p:cNvPr>
          <p:cNvSpPr txBox="1"/>
          <p:nvPr/>
        </p:nvSpPr>
        <p:spPr>
          <a:xfrm>
            <a:off x="0" y="189786"/>
            <a:ext cx="12192000" cy="2349361"/>
          </a:xfrm>
          <a:prstGeom prst="rect">
            <a:avLst/>
          </a:prstGeom>
          <a:noFill/>
        </p:spPr>
        <p:txBody>
          <a:bodyPr wrap="square">
            <a:spAutoFit/>
          </a:bodyPr>
          <a:lstStyle/>
          <a:p>
            <a:pPr algn="just">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Eclairée par une lumière blanche, une tomate est vue rouge car:</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spcAft>
                <a:spcPts val="800"/>
              </a:spcAft>
              <a:buFont typeface="Arial" panose="020B0604020202020204" pitchFamily="34" charset="0"/>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Elle absorbe les couleurs bleues et vertes.</a:t>
            </a:r>
          </a:p>
          <a:p>
            <a:pPr marL="800100" lvl="1" indent="-342900" algn="just">
              <a:spcAft>
                <a:spcPts val="800"/>
              </a:spcAft>
              <a:buFont typeface="Arial" panose="020B0604020202020204" pitchFamily="34" charset="0"/>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Elle transmet la couleur rouge.</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spcAft>
                <a:spcPts val="800"/>
              </a:spcAft>
              <a:buFont typeface="Arial" panose="020B0604020202020204" pitchFamily="34" charset="0"/>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la tomate est éclairée par une lumière jaune ou magenta, elle sera également vue rouge car les lumières jaune (R+V) et magenta (R+B) contiennent du rouge.</a:t>
            </a:r>
          </a:p>
          <a:p>
            <a:pPr marL="800100" lvl="1" indent="-342900" algn="just">
              <a:spcAft>
                <a:spcPts val="800"/>
              </a:spcAft>
              <a:buFont typeface="Arial" panose="020B0604020202020204" pitchFamily="34" charset="0"/>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la tomate est éclairée par une lumière bleue, verte, ou cyan, elle sera vue noire.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Trilogie de la couleur : source de lumière, objet et observateur | Dossier">
            <a:extLst>
              <a:ext uri="{FF2B5EF4-FFF2-40B4-BE49-F238E27FC236}">
                <a16:creationId xmlns:a16="http://schemas.microsoft.com/office/drawing/2014/main" id="{67B229C9-8463-378F-FD31-DB643C1317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2973" y="2584693"/>
            <a:ext cx="10766053" cy="4166560"/>
          </a:xfrm>
          <a:prstGeom prst="rect">
            <a:avLst/>
          </a:prstGeom>
          <a:noFill/>
          <a:ln>
            <a:noFill/>
          </a:ln>
        </p:spPr>
      </p:pic>
    </p:spTree>
    <p:extLst>
      <p:ext uri="{BB962C8B-B14F-4D97-AF65-F5344CB8AC3E}">
        <p14:creationId xmlns:p14="http://schemas.microsoft.com/office/powerpoint/2010/main" val="795562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52FE9B6C-A4AB-327E-7F33-EBD03BFDA44B}"/>
              </a:ext>
            </a:extLst>
          </p:cNvPr>
          <p:cNvSpPr txBox="1"/>
          <p:nvPr/>
        </p:nvSpPr>
        <p:spPr>
          <a:xfrm>
            <a:off x="1438" y="166478"/>
            <a:ext cx="12190562" cy="2246769"/>
          </a:xfrm>
          <a:prstGeom prst="rect">
            <a:avLst/>
          </a:prstGeom>
          <a:noFill/>
        </p:spPr>
        <p:txBody>
          <a:bodyPr wrap="square">
            <a:spAutoFit/>
          </a:bodyPr>
          <a:lstStyle/>
          <a:p>
            <a:pPr algn="just"/>
            <a:r>
              <a:rPr lang="fr-FR" sz="2000" dirty="0">
                <a:effectLst/>
                <a:latin typeface="Comic Sans MS" panose="030F0702030302020204" pitchFamily="66" charset="0"/>
                <a:ea typeface="Calibri" panose="020F0502020204030204" pitchFamily="34" charset="0"/>
                <a:cs typeface="Arial" panose="020B0604020202020204" pitchFamily="34" charset="0"/>
              </a:rPr>
              <a:t>Eclairée par une lumière blanche, un citron est vu jaune car:</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Il absorbe la couleur bleue.</a:t>
            </a:r>
          </a:p>
          <a:p>
            <a:pPr marL="800100" lvl="1" indent="-342900" algn="just">
              <a:buFont typeface="Arial" panose="020B0604020202020204" pitchFamily="34" charset="0"/>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Il transmet les couleurs rouge et verte.</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le citron est éclairé par une lumière magenta ou rouge, il sera vu rouge.</a:t>
            </a:r>
          </a:p>
          <a:p>
            <a:pPr marL="800100" lvl="1" indent="-342900" algn="just">
              <a:buFont typeface="Arial" panose="020B0604020202020204" pitchFamily="34" charset="0"/>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le citron est éclairé par une lumière verte ou cyan, il sera vu vert.</a:t>
            </a:r>
          </a:p>
          <a:p>
            <a:pPr marL="800100" lvl="1" indent="-342900" algn="just">
              <a:buFont typeface="Arial" panose="020B0604020202020204" pitchFamily="34" charset="0"/>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le citron est éclairé par une lumière jaune ou rouge, il sera vu jaune.</a:t>
            </a:r>
          </a:p>
          <a:p>
            <a:pPr marL="800100" lvl="1" indent="-342900" algn="just">
              <a:buFont typeface="Arial" panose="020B0604020202020204" pitchFamily="34" charset="0"/>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Si le citron est éclairé par une lumière bleue, il sera vu noir.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Non, un objet jaune n'absorbe pas toutes les ondes lumineueses sauf le  jaune - 1,2,3 Couleurs ! Expériences scientifiques et boutique sur la  couleur">
            <a:extLst>
              <a:ext uri="{FF2B5EF4-FFF2-40B4-BE49-F238E27FC236}">
                <a16:creationId xmlns:a16="http://schemas.microsoft.com/office/drawing/2014/main" id="{D28337C7-97CB-CA4A-3F56-B1DEDD0E37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9935" y="2927984"/>
            <a:ext cx="9612041" cy="1920061"/>
          </a:xfrm>
          <a:prstGeom prst="rect">
            <a:avLst/>
          </a:prstGeom>
          <a:noFill/>
          <a:ln>
            <a:noFill/>
          </a:ln>
        </p:spPr>
      </p:pic>
      <p:pic>
        <p:nvPicPr>
          <p:cNvPr id="7" name="Image 6" descr="Activité expérimentale : Interpréter la couleur perçue d'un objet - Manuel  numérique max Belin">
            <a:extLst>
              <a:ext uri="{FF2B5EF4-FFF2-40B4-BE49-F238E27FC236}">
                <a16:creationId xmlns:a16="http://schemas.microsoft.com/office/drawing/2014/main" id="{07BEE619-45F8-D86A-DD3A-4C9CA6E04B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584"/>
          <a:stretch/>
        </p:blipFill>
        <p:spPr bwMode="auto">
          <a:xfrm>
            <a:off x="138020" y="2927985"/>
            <a:ext cx="2231901" cy="19221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091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perception des couleurs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387B2E30-E693-06DC-95CA-077639367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086" y="733111"/>
            <a:ext cx="4723478" cy="2199870"/>
          </a:xfrm>
          <a:prstGeom prst="rect">
            <a:avLst/>
          </a:prstGeom>
        </p:spPr>
      </p:pic>
      <p:sp>
        <p:nvSpPr>
          <p:cNvPr id="5" name="ZoneTexte 4">
            <a:extLst>
              <a:ext uri="{FF2B5EF4-FFF2-40B4-BE49-F238E27FC236}">
                <a16:creationId xmlns:a16="http://schemas.microsoft.com/office/drawing/2014/main" id="{BA3AF22F-7B10-591E-ECA4-797609C78424}"/>
              </a:ext>
            </a:extLst>
          </p:cNvPr>
          <p:cNvSpPr txBox="1"/>
          <p:nvPr/>
        </p:nvSpPr>
        <p:spPr>
          <a:xfrm>
            <a:off x="1437" y="681854"/>
            <a:ext cx="7465649" cy="618842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L’œil humain détecte les lumières dont les longueurs d’onde sont situées entre 380 nm et 780 nm.</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Il peut percevoir les ondes lumineuses de longueur d’onde inférieure (UV) et supérieure (IR).</a:t>
            </a:r>
          </a:p>
          <a:p>
            <a:pPr algn="just">
              <a:lnSpc>
                <a:spcPct val="107000"/>
              </a:lnSpc>
              <a:spcAft>
                <a:spcPts val="800"/>
              </a:spcAft>
            </a:pPr>
            <a:r>
              <a:rPr lang="fr-FR" sz="2000">
                <a:effectLst/>
                <a:latin typeface="Comic Sans MS" panose="030F0702030302020204" pitchFamily="66" charset="0"/>
                <a:ea typeface="Calibri" panose="020F0502020204030204" pitchFamily="34" charset="0"/>
                <a:cs typeface="Arial" panose="020B0604020202020204" pitchFamily="34" charset="0"/>
              </a:rPr>
              <a:t>Lorsque les </a:t>
            </a:r>
            <a:r>
              <a:rPr lang="fr-FR" sz="2000" dirty="0">
                <a:effectLst/>
                <a:latin typeface="Comic Sans MS" panose="030F0702030302020204" pitchFamily="66" charset="0"/>
                <a:ea typeface="Calibri" panose="020F0502020204030204" pitchFamily="34" charset="0"/>
                <a:cs typeface="Arial" panose="020B0604020202020204" pitchFamily="34" charset="0"/>
              </a:rPr>
              <a:t>rayons lumineux parviennent à nos yeux, ils sont captés par nos photorécepteurs au niveau de la rétine.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L’absorption de photons (grains de lumière) par ces capteurs déclenche une réaction chimique ne chaine, qui induit un signal électrique (influx nerveux) transmis vers le cerveau par l'intermédiaire des nerfs optiques.</a:t>
            </a:r>
          </a:p>
          <a:p>
            <a:pPr algn="just">
              <a:lnSpc>
                <a:spcPct val="107000"/>
              </a:lnSpc>
              <a:spcAft>
                <a:spcPts val="800"/>
              </a:spcAft>
            </a:pPr>
            <a:r>
              <a:rPr lang="fr-FR" sz="2000" dirty="0">
                <a:latin typeface="Comic Sans MS" panose="030F0702030302020204" pitchFamily="66" charset="0"/>
                <a:cs typeface="Arial" panose="020B0604020202020204" pitchFamily="34" charset="0"/>
              </a:rPr>
              <a:t>La rétine comporte deux types de cellules sensorielles:</a:t>
            </a:r>
          </a:p>
          <a:p>
            <a:pPr marL="800100" lvl="1" indent="-342900" algn="just">
              <a:lnSpc>
                <a:spcPct val="107000"/>
              </a:lnSpc>
              <a:buFont typeface="Arial" panose="020B0604020202020204" pitchFamily="34" charset="0"/>
              <a:buChar char="•"/>
            </a:pPr>
            <a:r>
              <a:rPr lang="fr-FR" sz="2000" dirty="0">
                <a:latin typeface="Comic Sans MS" panose="030F0702030302020204" pitchFamily="66" charset="0"/>
                <a:cs typeface="Arial" panose="020B0604020202020204" pitchFamily="34" charset="0"/>
              </a:rPr>
              <a:t>Des cellules nerveuses en forme de bâtonnets qui permettent de voir dans les faibles conditions d'éclairage (vision nocturne ou vision scotopique).</a:t>
            </a:r>
          </a:p>
          <a:p>
            <a:pPr marL="800100" lvl="1" indent="-342900" algn="just">
              <a:lnSpc>
                <a:spcPct val="107000"/>
              </a:lnSpc>
              <a:spcAft>
                <a:spcPts val="800"/>
              </a:spcAft>
              <a:buFont typeface="Arial" panose="020B0604020202020204" pitchFamily="34" charset="0"/>
              <a:buChar char="•"/>
            </a:pPr>
            <a:r>
              <a:rPr lang="fr-FR" sz="2000" dirty="0">
                <a:latin typeface="Comic Sans MS" panose="030F0702030302020204" pitchFamily="66" charset="0"/>
                <a:cs typeface="Arial" panose="020B0604020202020204" pitchFamily="34" charset="0"/>
              </a:rPr>
              <a:t>D'autres cellules en forme de cônes adaptées à l'éclairage de la lumière du jour (vision diurne ou photopique).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a:extLst>
              <a:ext uri="{FF2B5EF4-FFF2-40B4-BE49-F238E27FC236}">
                <a16:creationId xmlns:a16="http://schemas.microsoft.com/office/drawing/2014/main" id="{847FB447-C7E3-7039-BB83-59A6421DA7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5648" y="3002064"/>
            <a:ext cx="4726352" cy="3676662"/>
          </a:xfrm>
          <a:prstGeom prst="rect">
            <a:avLst/>
          </a:prstGeom>
        </p:spPr>
      </p:pic>
    </p:spTree>
    <p:extLst>
      <p:ext uri="{BB962C8B-B14F-4D97-AF65-F5344CB8AC3E}">
        <p14:creationId xmlns:p14="http://schemas.microsoft.com/office/powerpoint/2010/main" val="612202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Utilisation de la synthèse de la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Une image contenant tapis, tissu&#10;&#10;Description générée automatiquement">
            <a:extLst>
              <a:ext uri="{FF2B5EF4-FFF2-40B4-BE49-F238E27FC236}">
                <a16:creationId xmlns:a16="http://schemas.microsoft.com/office/drawing/2014/main" id="{EDBE8D21-6865-79CA-7D7C-A3FFADB5A1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03" t="422" r="1040" b="1779"/>
          <a:stretch/>
        </p:blipFill>
        <p:spPr>
          <a:xfrm>
            <a:off x="32758" y="697733"/>
            <a:ext cx="3024380" cy="4846099"/>
          </a:xfrm>
          <a:prstGeom prst="rect">
            <a:avLst/>
          </a:prstGeom>
        </p:spPr>
      </p:pic>
      <p:pic>
        <p:nvPicPr>
          <p:cNvPr id="4" name="Image 3" descr="Une image contenant texte&#10;&#10;Description générée automatiquement">
            <a:extLst>
              <a:ext uri="{FF2B5EF4-FFF2-40B4-BE49-F238E27FC236}">
                <a16:creationId xmlns:a16="http://schemas.microsoft.com/office/drawing/2014/main" id="{0BADE984-98E5-DE6D-3EDA-7446D8B32A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67" b="1897"/>
          <a:stretch/>
        </p:blipFill>
        <p:spPr>
          <a:xfrm>
            <a:off x="3091133" y="697734"/>
            <a:ext cx="6290185" cy="4846100"/>
          </a:xfrm>
          <a:prstGeom prst="rect">
            <a:avLst/>
          </a:prstGeom>
        </p:spPr>
      </p:pic>
      <p:pic>
        <p:nvPicPr>
          <p:cNvPr id="5122" name="Picture 2" descr="Travailler en couleurs">
            <a:extLst>
              <a:ext uri="{FF2B5EF4-FFF2-40B4-BE49-F238E27FC236}">
                <a16:creationId xmlns:a16="http://schemas.microsoft.com/office/drawing/2014/main" id="{31A2BE4E-7893-7DF4-C520-E79955D8C3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8379054" y="1763876"/>
            <a:ext cx="4846100" cy="2713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825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550863" y="1584037"/>
            <a:ext cx="5437187" cy="809566"/>
          </a:xfrm>
        </p:spPr>
        <p:txBody>
          <a:bodyPr rtlCol="0"/>
          <a:lstStyle/>
          <a:p>
            <a:pPr algn="ctr" rtl="0"/>
            <a:r>
              <a:rPr lang="fr-FR" dirty="0">
                <a:latin typeface="Comic Sans MS" panose="030F0702030302020204" pitchFamily="66" charset="0"/>
              </a:rPr>
              <a:t>COULEURS</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285638"/>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Sources de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7F772896-10B1-E45F-0092-458F0364FD95}"/>
              </a:ext>
            </a:extLst>
          </p:cNvPr>
          <p:cNvSpPr txBox="1"/>
          <p:nvPr/>
        </p:nvSpPr>
        <p:spPr>
          <a:xfrm>
            <a:off x="-1" y="732685"/>
            <a:ext cx="8428009" cy="2155526"/>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sources lumineuses chaudes produisent à la fois de la lumière et de la chaleur. On peut citer par exemple: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lampes à incandescence (mauvais rendement donc progressivement abandonnées)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étoiles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feu etc..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6B0F755D-BA18-D4D8-B1F2-3613EF9B75D0}"/>
              </a:ext>
            </a:extLst>
          </p:cNvPr>
          <p:cNvSpPr txBox="1"/>
          <p:nvPr/>
        </p:nvSpPr>
        <p:spPr>
          <a:xfrm>
            <a:off x="-12940" y="3053874"/>
            <a:ext cx="8440948" cy="2484847"/>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sources lumineuses froides produisent essentiellement de la lumière. On peut citer par exemple: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néon (gaz qui, excité par une tension électrique, produit de la lumière).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diodes électroluminescentes (D.E.L) utilisées comme témoin lumineux d’appareils électrique ou comme phares de voiture.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Les différentes sources de lumière">
            <a:extLst>
              <a:ext uri="{FF2B5EF4-FFF2-40B4-BE49-F238E27FC236}">
                <a16:creationId xmlns:a16="http://schemas.microsoft.com/office/drawing/2014/main" id="{88F13819-ED9A-8DC2-BCF7-016A4B690D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3710" y="732685"/>
            <a:ext cx="3582962" cy="1976009"/>
          </a:xfrm>
          <a:prstGeom prst="rect">
            <a:avLst/>
          </a:prstGeom>
          <a:noFill/>
          <a:ln>
            <a:noFill/>
          </a:ln>
        </p:spPr>
      </p:pic>
      <p:pic>
        <p:nvPicPr>
          <p:cNvPr id="7" name="Image 6">
            <a:extLst>
              <a:ext uri="{FF2B5EF4-FFF2-40B4-BE49-F238E27FC236}">
                <a16:creationId xmlns:a16="http://schemas.microsoft.com/office/drawing/2014/main" id="{9FC1E5CC-EE82-9513-0EDC-1357AFEBCE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3711" y="3053874"/>
            <a:ext cx="3582962" cy="2656027"/>
          </a:xfrm>
          <a:prstGeom prst="rect">
            <a:avLst/>
          </a:prstGeom>
          <a:noFill/>
          <a:ln>
            <a:noFill/>
          </a:ln>
        </p:spPr>
      </p:pic>
    </p:spTree>
    <p:extLst>
      <p:ext uri="{BB962C8B-B14F-4D97-AF65-F5344CB8AC3E}">
        <p14:creationId xmlns:p14="http://schemas.microsoft.com/office/powerpoint/2010/main" val="231323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E91AE885-8D6B-3636-38BF-76489CCAF1F7}"/>
              </a:ext>
            </a:extLst>
          </p:cNvPr>
          <p:cNvSpPr txBox="1"/>
          <p:nvPr/>
        </p:nvSpPr>
        <p:spPr>
          <a:xfrm>
            <a:off x="1437" y="525659"/>
            <a:ext cx="9168442" cy="1826206"/>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Une source lumineuse peut être: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Monochromatique si elle n’est constituée que d’une seule radiation lumineuse (laser par exemple).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Polychromatique si elle est constituée de plusieurs radiations lumineuses (lampes spectrales, soleil etc..).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C0D1ACAB-6685-C1FB-629C-3ED903C3CDC3}"/>
              </a:ext>
            </a:extLst>
          </p:cNvPr>
          <p:cNvSpPr txBox="1"/>
          <p:nvPr/>
        </p:nvSpPr>
        <p:spPr>
          <a:xfrm>
            <a:off x="-1" y="2668001"/>
            <a:ext cx="9168442" cy="149688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sources primaires de lumières produisent leurs propres lumières.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soleil (lumière du jour), le feu, les flammes.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lampes, un tube au néon (néon), laser, téléviseur, les étoiles, les éclairs, les lucioles et le vers luisants, etc...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62EEACD6-07F8-C549-35FE-37C5822793F6}"/>
              </a:ext>
            </a:extLst>
          </p:cNvPr>
          <p:cNvSpPr txBox="1"/>
          <p:nvPr/>
        </p:nvSpPr>
        <p:spPr>
          <a:xfrm>
            <a:off x="0" y="4601774"/>
            <a:ext cx="9168442" cy="2155526"/>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objets diffusants sont des objets éclairés qui renvoient dans toutes les directions, une partie de la lumière qu'ils reçoivent. On dit qu'ils diffusent la lumière.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lune diffuse une partie de la lumière qu'elle reçoit du soleil.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planètes du système solaire.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Un écran de cinéma.</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 11" descr="Pointeur laser (présentation) — Wikipédia">
            <a:extLst>
              <a:ext uri="{FF2B5EF4-FFF2-40B4-BE49-F238E27FC236}">
                <a16:creationId xmlns:a16="http://schemas.microsoft.com/office/drawing/2014/main" id="{BE29A983-A643-5938-934B-2EF3C68CE3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1240" y="430773"/>
            <a:ext cx="2434941" cy="1826206"/>
          </a:xfrm>
          <a:prstGeom prst="rect">
            <a:avLst/>
          </a:prstGeom>
          <a:noFill/>
          <a:ln>
            <a:noFill/>
          </a:ln>
        </p:spPr>
      </p:pic>
      <p:pic>
        <p:nvPicPr>
          <p:cNvPr id="13" name="Image 12" descr="Une image contenant texte, lumière, étoile, allumé&#10;&#10;Description générée automatiquement">
            <a:extLst>
              <a:ext uri="{FF2B5EF4-FFF2-40B4-BE49-F238E27FC236}">
                <a16:creationId xmlns:a16="http://schemas.microsoft.com/office/drawing/2014/main" id="{6B329D33-CC69-A915-93D0-E29D31F298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1240" y="2526269"/>
            <a:ext cx="2434941" cy="2075505"/>
          </a:xfrm>
          <a:prstGeom prst="rect">
            <a:avLst/>
          </a:prstGeom>
          <a:noFill/>
          <a:ln>
            <a:noFill/>
          </a:ln>
        </p:spPr>
      </p:pic>
      <p:pic>
        <p:nvPicPr>
          <p:cNvPr id="14" name="Image 13" descr="La Planète Saturne">
            <a:extLst>
              <a:ext uri="{FF2B5EF4-FFF2-40B4-BE49-F238E27FC236}">
                <a16:creationId xmlns:a16="http://schemas.microsoft.com/office/drawing/2014/main" id="{BE9E0E97-BA4A-EEE7-A180-5A9F3F691F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91240" y="4845177"/>
            <a:ext cx="2434941" cy="1890829"/>
          </a:xfrm>
          <a:prstGeom prst="rect">
            <a:avLst/>
          </a:prstGeom>
          <a:noFill/>
          <a:ln>
            <a:noFill/>
          </a:ln>
        </p:spPr>
      </p:pic>
    </p:spTree>
    <p:extLst>
      <p:ext uri="{BB962C8B-B14F-4D97-AF65-F5344CB8AC3E}">
        <p14:creationId xmlns:p14="http://schemas.microsoft.com/office/powerpoint/2010/main" val="131265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Caractéristiques de la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EE1186CB-70F9-7619-9B3D-D0CDEBB92753}"/>
              </a:ext>
            </a:extLst>
          </p:cNvPr>
          <p:cNvSpPr txBox="1"/>
          <p:nvPr/>
        </p:nvSpPr>
        <p:spPr>
          <a:xfrm>
            <a:off x="-1" y="997145"/>
            <a:ext cx="9118122" cy="5403018"/>
          </a:xfrm>
          <a:prstGeom prst="rect">
            <a:avLst/>
          </a:prstGeom>
          <a:noFill/>
        </p:spPr>
        <p:txBody>
          <a:bodyPr wrap="square">
            <a:spAutoFit/>
          </a:bodyPr>
          <a:lstStyle/>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La lumière a à la fois le comportement d'un corpuscule (photon) et d'une onde (OEM).</a:t>
            </a:r>
          </a:p>
          <a:p>
            <a:pPr algn="just">
              <a:lnSpc>
                <a:spcPct val="107000"/>
              </a:lnSpc>
              <a:spcAft>
                <a:spcPts val="800"/>
              </a:spcAft>
            </a:pPr>
            <a:endParaRPr lang="fr-FR" sz="20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Dans un milieu transparent, homogène et isotrope, la lumière se propage en ligne droite.</a:t>
            </a:r>
          </a:p>
          <a:p>
            <a:pPr algn="just">
              <a:lnSpc>
                <a:spcPct val="107000"/>
              </a:lnSpc>
              <a:spcAft>
                <a:spcPts val="800"/>
              </a:spcAft>
            </a:pPr>
            <a:endParaRPr lang="fr-FR" sz="20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000" dirty="0">
                <a:latin typeface="Comic Sans MS" panose="030F0702030302020204" pitchFamily="66" charset="0"/>
                <a:cs typeface="Times New Roman" panose="02020603050405020304" pitchFamily="18" charset="0"/>
              </a:rPr>
              <a:t>La vitesse de la lumière dans le vide, que l'on notera c pour célérité, est une constante physique universelle:</a:t>
            </a:r>
          </a:p>
          <a:p>
            <a:pPr algn="ctr">
              <a:lnSpc>
                <a:spcPct val="107000"/>
              </a:lnSpc>
              <a:spcAft>
                <a:spcPts val="800"/>
              </a:spcAft>
            </a:pPr>
            <a:r>
              <a:rPr lang="fr-FR" sz="2000" dirty="0">
                <a:latin typeface="Comic Sans MS" panose="030F0702030302020204" pitchFamily="66" charset="0"/>
                <a:cs typeface="Times New Roman" panose="02020603050405020304" pitchFamily="18" charset="0"/>
              </a:rPr>
              <a:t>C = 3.10</a:t>
            </a:r>
            <a:r>
              <a:rPr lang="fr-FR" sz="2000" baseline="30000" dirty="0">
                <a:latin typeface="Comic Sans MS" panose="030F0702030302020204" pitchFamily="66" charset="0"/>
                <a:cs typeface="Times New Roman" panose="02020603050405020304" pitchFamily="18" charset="0"/>
              </a:rPr>
              <a:t>8</a:t>
            </a:r>
            <a:r>
              <a:rPr lang="fr-FR" sz="2000" dirty="0">
                <a:latin typeface="Comic Sans MS" panose="030F0702030302020204" pitchFamily="66" charset="0"/>
                <a:cs typeface="Times New Roman" panose="02020603050405020304" pitchFamily="18" charset="0"/>
              </a:rPr>
              <a:t> m/s = 300 000 km/s</a:t>
            </a:r>
          </a:p>
          <a:p>
            <a:pPr algn="ctr">
              <a:lnSpc>
                <a:spcPct val="107000"/>
              </a:lnSpc>
              <a:spcAft>
                <a:spcPts val="800"/>
              </a:spcAft>
            </a:pPr>
            <a:endParaRPr lang="fr-FR" sz="20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000" b="1" i="1" dirty="0">
                <a:latin typeface="Comic Sans MS" panose="030F0702030302020204" pitchFamily="66" charset="0"/>
                <a:cs typeface="Times New Roman" panose="02020603050405020304" pitchFamily="18" charset="0"/>
              </a:rPr>
              <a:t>Remarque</a:t>
            </a:r>
            <a:r>
              <a:rPr lang="fr-FR" sz="2000" i="1" dirty="0">
                <a:latin typeface="Comic Sans MS" panose="030F0702030302020204" pitchFamily="66" charset="0"/>
                <a:cs typeface="Times New Roman" panose="02020603050405020304" pitchFamily="18" charset="0"/>
              </a:rPr>
              <a:t>: La lumière des étoiles a quitté ces astres depuis fort longtemps, de sorte que l'on peut étudier l'histoire de l'univers par l'observation de ces objets distants: "plus l'on regarde loin, plus l'on regarde dans le passé".</a:t>
            </a:r>
          </a:p>
        </p:txBody>
      </p:sp>
      <p:pic>
        <p:nvPicPr>
          <p:cNvPr id="8" name="Image 7">
            <a:extLst>
              <a:ext uri="{FF2B5EF4-FFF2-40B4-BE49-F238E27FC236}">
                <a16:creationId xmlns:a16="http://schemas.microsoft.com/office/drawing/2014/main" id="{DDEC556E-0121-E805-7441-548CA7C7F2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74" r="2099"/>
          <a:stretch/>
        </p:blipFill>
        <p:spPr bwMode="auto">
          <a:xfrm>
            <a:off x="9445925" y="997145"/>
            <a:ext cx="2518913" cy="2620396"/>
          </a:xfrm>
          <a:prstGeom prst="rect">
            <a:avLst/>
          </a:prstGeom>
          <a:noFill/>
          <a:ln>
            <a:noFill/>
          </a:ln>
        </p:spPr>
      </p:pic>
      <p:pic>
        <p:nvPicPr>
          <p:cNvPr id="9" name="Image 8" descr="Comment mesure t'on la distance Terre-Lune ? #ApolloDay #Lune #science  @CiteEspace - spaceblog.org">
            <a:extLst>
              <a:ext uri="{FF2B5EF4-FFF2-40B4-BE49-F238E27FC236}">
                <a16:creationId xmlns:a16="http://schemas.microsoft.com/office/drawing/2014/main" id="{93E2CED1-213D-F5E6-E5CF-B5C1902F46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85"/>
          <a:stretch/>
        </p:blipFill>
        <p:spPr bwMode="auto">
          <a:xfrm>
            <a:off x="9438362" y="4013272"/>
            <a:ext cx="2534037" cy="23906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170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lumière blanche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1296B3BF-0B4B-EDF2-52BE-C2D2ABB6DCE0}"/>
              </a:ext>
            </a:extLst>
          </p:cNvPr>
          <p:cNvSpPr txBox="1"/>
          <p:nvPr/>
        </p:nvSpPr>
        <p:spPr>
          <a:xfrm>
            <a:off x="1439" y="1046302"/>
            <a:ext cx="7494916" cy="149425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lumière blanche est composée de lumières colorées appelées radiations: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couleurs fondamentales: Rouge, Vert et Bleu.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couleurs secondaires: Jaune, Cyan et Magenta.</a:t>
            </a:r>
          </a:p>
        </p:txBody>
      </p:sp>
      <p:pic>
        <p:nvPicPr>
          <p:cNvPr id="7" name="Image 6" descr="Afficher l'image d'origine">
            <a:extLst>
              <a:ext uri="{FF2B5EF4-FFF2-40B4-BE49-F238E27FC236}">
                <a16:creationId xmlns:a16="http://schemas.microsoft.com/office/drawing/2014/main" id="{6AA200CE-25D1-4A3D-FEB1-841184480F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527" y="5272053"/>
            <a:ext cx="9038946" cy="1574793"/>
          </a:xfrm>
          <a:prstGeom prst="rect">
            <a:avLst/>
          </a:prstGeom>
          <a:noFill/>
          <a:ln>
            <a:noFill/>
          </a:ln>
        </p:spPr>
      </p:pic>
      <p:pic>
        <p:nvPicPr>
          <p:cNvPr id="10" name="Image 9" descr="La décomposition de la lumière blanche par un prisme - Maxicours">
            <a:extLst>
              <a:ext uri="{FF2B5EF4-FFF2-40B4-BE49-F238E27FC236}">
                <a16:creationId xmlns:a16="http://schemas.microsoft.com/office/drawing/2014/main" id="{3F697A05-4D8A-1882-0F3C-4055A8FF8B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9276" y="753002"/>
            <a:ext cx="4444251" cy="1967047"/>
          </a:xfrm>
          <a:prstGeom prst="rect">
            <a:avLst/>
          </a:prstGeom>
          <a:noFill/>
          <a:ln>
            <a:noFill/>
          </a:ln>
        </p:spPr>
      </p:pic>
      <p:sp>
        <p:nvSpPr>
          <p:cNvPr id="12" name="ZoneTexte 11">
            <a:extLst>
              <a:ext uri="{FF2B5EF4-FFF2-40B4-BE49-F238E27FC236}">
                <a16:creationId xmlns:a16="http://schemas.microsoft.com/office/drawing/2014/main" id="{28F5D7CE-7D85-5A33-BCD8-820B54E9271A}"/>
              </a:ext>
            </a:extLst>
          </p:cNvPr>
          <p:cNvSpPr txBox="1"/>
          <p:nvPr/>
        </p:nvSpPr>
        <p:spPr>
          <a:xfrm>
            <a:off x="0" y="2720049"/>
            <a:ext cx="12190562" cy="2690032"/>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spectre lumineux est l’ensemble des lumières colorées observées. Il y a deux couleurs non visibles, l’ultraviolet et l’infrarouge. L’analyse de la lumière solaire distingue plusieurs couleurs dont les 7 principales sont: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b="1" dirty="0">
                <a:effectLst/>
                <a:latin typeface="Comic Sans MS" panose="030F0702030302020204" pitchFamily="66" charset="0"/>
                <a:ea typeface="Times New Roman" panose="02020603050405020304" pitchFamily="18" charset="0"/>
                <a:cs typeface="Times New Roman" panose="02020603050405020304" pitchFamily="18" charset="0"/>
              </a:rPr>
              <a:t>Violet, indigo, bleu, vert, jaune, orangé, rouge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 spectre de la lumière blanche comporte une infinité de couleur, c’est un spectre continu.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Dans le vide les radiations lumineuses visibles par l’œil humain sont comprises entre 400 nm et 800 nm environ.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4374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synthèse additive des lumières colorées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ZoneTexte 1">
            <a:extLst>
              <a:ext uri="{FF2B5EF4-FFF2-40B4-BE49-F238E27FC236}">
                <a16:creationId xmlns:a16="http://schemas.microsoft.com/office/drawing/2014/main" id="{38C70B14-3BB7-886F-F779-197E624E8C30}"/>
              </a:ext>
            </a:extLst>
          </p:cNvPr>
          <p:cNvSpPr txBox="1"/>
          <p:nvPr/>
        </p:nvSpPr>
        <p:spPr>
          <a:xfrm>
            <a:off x="1438" y="632232"/>
            <a:ext cx="8961407" cy="1494255"/>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La lumière blanche est composée de lumières colorées appelées radiations: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couleurs fondamentales: Rouge, Vert et Bleu.</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couleurs secondaires: Jaune, Cyan et Magenta.</a:t>
            </a:r>
          </a:p>
        </p:txBody>
      </p:sp>
      <p:sp>
        <p:nvSpPr>
          <p:cNvPr id="5" name="ZoneTexte 4">
            <a:extLst>
              <a:ext uri="{FF2B5EF4-FFF2-40B4-BE49-F238E27FC236}">
                <a16:creationId xmlns:a16="http://schemas.microsoft.com/office/drawing/2014/main" id="{0083C74F-06A7-B5F5-74AF-48C657F153EB}"/>
              </a:ext>
            </a:extLst>
          </p:cNvPr>
          <p:cNvSpPr txBox="1"/>
          <p:nvPr/>
        </p:nvSpPr>
        <p:spPr>
          <a:xfrm>
            <a:off x="-1" y="2436894"/>
            <a:ext cx="8961407" cy="4846968"/>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Les différentes teintes de lumières colorées peuvent être obtenues par additions des trois couleurs fondamentales perçues par l’œil.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Rouge + Vert + Bleu = Blanc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Rouge + Vert = Jaune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Vert + Bleu = Cyan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Bleu + Rouge = Magenta</a:t>
            </a:r>
          </a:p>
          <a:p>
            <a:pPr marL="800100" lvl="1" indent="-342900" algn="just">
              <a:lnSpc>
                <a:spcPct val="107000"/>
              </a:lnSpc>
              <a:spcAft>
                <a:spcPts val="800"/>
              </a:spcAft>
              <a:buFont typeface="Symbol" panose="05050102010706020507" pitchFamily="18" charset="2"/>
              <a:buChar char=""/>
            </a:pPr>
            <a:r>
              <a:rPr lang="fr-FR" sz="2000" dirty="0">
                <a:latin typeface="Comic Sans MS" panose="030F0702030302020204" pitchFamily="66" charset="0"/>
                <a:cs typeface="Times New Roman" panose="02020603050405020304" pitchFamily="18" charset="0"/>
              </a:rPr>
              <a:t>Blanc = Rouge + Vert + Bleu)</a:t>
            </a:r>
          </a:p>
          <a:p>
            <a:pPr marL="800100" lvl="1" indent="-342900" algn="just">
              <a:lnSpc>
                <a:spcPct val="107000"/>
              </a:lnSpc>
              <a:spcAft>
                <a:spcPts val="800"/>
              </a:spcAft>
              <a:buFont typeface="Symbol" panose="05050102010706020507" pitchFamily="18" charset="2"/>
              <a:buChar char=""/>
            </a:pPr>
            <a:r>
              <a:rPr lang="fr-FR" sz="2000" dirty="0">
                <a:latin typeface="Comic Sans MS" panose="030F0702030302020204" pitchFamily="66" charset="0"/>
                <a:cs typeface="Times New Roman" panose="02020603050405020304" pitchFamily="18" charset="0"/>
              </a:rPr>
              <a:t>Le noir résulte de l’absence totale de lumière.</a:t>
            </a:r>
          </a:p>
          <a:p>
            <a:pPr marL="800100" lvl="1" indent="-342900" algn="just">
              <a:lnSpc>
                <a:spcPct val="107000"/>
              </a:lnSpc>
              <a:buFont typeface="Symbol" panose="05050102010706020507" pitchFamily="18" charset="2"/>
              <a:buChar char=""/>
            </a:pPr>
            <a:r>
              <a:rPr lang="fr-FR" sz="2000" dirty="0">
                <a:latin typeface="Comic Sans MS" panose="030F0702030302020204" pitchFamily="66" charset="0"/>
                <a:cs typeface="Times New Roman" panose="02020603050405020304" pitchFamily="18" charset="0"/>
              </a:rPr>
              <a:t>En synthèse additive, deux lumières colorées sont complémentaires si leur superposition donne du blanc.</a:t>
            </a:r>
          </a:p>
          <a:p>
            <a:pPr marL="800100" lvl="1" indent="-342900" algn="just">
              <a:lnSpc>
                <a:spcPct val="107000"/>
              </a:lnSpc>
              <a:spcAft>
                <a:spcPts val="800"/>
              </a:spcAft>
              <a:buFont typeface="Symbol" panose="05050102010706020507" pitchFamily="18" charset="2"/>
              <a:buChar char=""/>
            </a:pPr>
            <a:endParaRPr lang="fr-FR" sz="2000" dirty="0">
              <a:latin typeface="Comic Sans MS" panose="030F0702030302020204" pitchFamily="66"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endParaRPr lang="fr-FR" sz="2000" dirty="0">
              <a:latin typeface="Comic Sans MS" panose="030F0702030302020204" pitchFamily="66" charset="0"/>
              <a:cs typeface="Times New Roman" panose="02020603050405020304" pitchFamily="18" charset="0"/>
            </a:endParaRPr>
          </a:p>
        </p:txBody>
      </p:sp>
      <p:pic>
        <p:nvPicPr>
          <p:cNvPr id="6" name="Image 5" descr="Les couleurs : synthèse additive et soustractive | Méthode Physique">
            <a:extLst>
              <a:ext uri="{FF2B5EF4-FFF2-40B4-BE49-F238E27FC236}">
                <a16:creationId xmlns:a16="http://schemas.microsoft.com/office/drawing/2014/main" id="{885E1051-5B29-3524-5F0D-59147B6F0F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547"/>
          <a:stretch/>
        </p:blipFill>
        <p:spPr bwMode="auto">
          <a:xfrm>
            <a:off x="9152627" y="813382"/>
            <a:ext cx="2879384" cy="2692443"/>
          </a:xfrm>
          <a:prstGeom prst="rect">
            <a:avLst/>
          </a:prstGeom>
          <a:noFill/>
          <a:ln>
            <a:noFill/>
          </a:ln>
          <a:extLst>
            <a:ext uri="{53640926-AAD7-44D8-BBD7-CCE9431645EC}">
              <a14:shadowObscured xmlns:a14="http://schemas.microsoft.com/office/drawing/2010/main"/>
            </a:ext>
          </a:extLst>
        </p:spPr>
      </p:pic>
      <p:pic>
        <p:nvPicPr>
          <p:cNvPr id="7" name="Image 6">
            <a:extLst>
              <a:ext uri="{FF2B5EF4-FFF2-40B4-BE49-F238E27FC236}">
                <a16:creationId xmlns:a16="http://schemas.microsoft.com/office/drawing/2014/main" id="{974C5B95-41B2-BD6A-8254-84C3434721E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2627" y="3877570"/>
            <a:ext cx="2879384" cy="2477592"/>
          </a:xfrm>
          <a:prstGeom prst="rect">
            <a:avLst/>
          </a:prstGeom>
          <a:noFill/>
          <a:ln>
            <a:noFill/>
          </a:ln>
        </p:spPr>
      </p:pic>
      <p:sp>
        <p:nvSpPr>
          <p:cNvPr id="12" name="Étoile : 5 branches 11">
            <a:hlinkClick r:id="rId4"/>
            <a:extLst>
              <a:ext uri="{FF2B5EF4-FFF2-40B4-BE49-F238E27FC236}">
                <a16:creationId xmlns:a16="http://schemas.microsoft.com/office/drawing/2014/main" id="{D46E3CAE-E179-32C8-F4F4-501403E96BE5}"/>
              </a:ext>
            </a:extLst>
          </p:cNvPr>
          <p:cNvSpPr/>
          <p:nvPr/>
        </p:nvSpPr>
        <p:spPr>
          <a:xfrm>
            <a:off x="11540750" y="71958"/>
            <a:ext cx="594778" cy="5947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85874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Applications de la synthèse additive des lumières colorées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 name="ZoneTexte 8">
            <a:extLst>
              <a:ext uri="{FF2B5EF4-FFF2-40B4-BE49-F238E27FC236}">
                <a16:creationId xmlns:a16="http://schemas.microsoft.com/office/drawing/2014/main" id="{12790EF9-D25E-E2C7-1FA7-2A667F6C6A02}"/>
              </a:ext>
            </a:extLst>
          </p:cNvPr>
          <p:cNvSpPr txBox="1"/>
          <p:nvPr/>
        </p:nvSpPr>
        <p:spPr>
          <a:xfrm>
            <a:off x="-1" y="870347"/>
            <a:ext cx="12191999" cy="2792624"/>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Les écrans d’ordinateurs ou de téléphones portables sont constitués à partir de pixels.</a:t>
            </a:r>
          </a:p>
          <a:p>
            <a:pPr algn="just">
              <a:lnSpc>
                <a:spcPct val="107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Chaque pixel comporte 3 luminophores (</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Rouge, Vert et Bleu</a:t>
            </a:r>
            <a:r>
              <a:rPr lang="fr-FR" sz="2000" dirty="0">
                <a:effectLst/>
                <a:latin typeface="Comic Sans MS" panose="030F0702030302020204" pitchFamily="66" charset="0"/>
                <a:ea typeface="Calibri" panose="020F0502020204030204" pitchFamily="34" charset="0"/>
                <a:cs typeface="Arial" panose="020B0604020202020204" pitchFamily="34" charset="0"/>
              </a:rPr>
              <a:t>) possédants chacun une intensité lumineuse précise.</a:t>
            </a:r>
          </a:p>
          <a:p>
            <a:pPr algn="just">
              <a:lnSpc>
                <a:spcPct val="107000"/>
              </a:lnSpc>
              <a:spcAft>
                <a:spcPts val="80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Chaque pixel va donc produire une lumière colorée par synthèse additive, et l’ensemble des pixels va fournir une image sur l’écran.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descr="Une image contenant texte&#10;&#10;Description générée automatiquement">
            <a:extLst>
              <a:ext uri="{FF2B5EF4-FFF2-40B4-BE49-F238E27FC236}">
                <a16:creationId xmlns:a16="http://schemas.microsoft.com/office/drawing/2014/main" id="{9F885A5B-8195-D3E0-916C-08DA3AAEBF3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3999" y="3931904"/>
            <a:ext cx="7103997" cy="2801710"/>
          </a:xfrm>
          <a:prstGeom prst="rect">
            <a:avLst/>
          </a:prstGeom>
          <a:noFill/>
          <a:ln>
            <a:noFill/>
          </a:ln>
        </p:spPr>
      </p:pic>
      <p:sp>
        <p:nvSpPr>
          <p:cNvPr id="11" name="Étoile : 5 branches 10">
            <a:hlinkClick r:id="rId3"/>
            <a:extLst>
              <a:ext uri="{FF2B5EF4-FFF2-40B4-BE49-F238E27FC236}">
                <a16:creationId xmlns:a16="http://schemas.microsoft.com/office/drawing/2014/main" id="{583A2F77-239F-B393-629B-0F37C2AE565E}"/>
              </a:ext>
            </a:extLst>
          </p:cNvPr>
          <p:cNvSpPr/>
          <p:nvPr/>
        </p:nvSpPr>
        <p:spPr>
          <a:xfrm>
            <a:off x="11428607" y="6138836"/>
            <a:ext cx="594778" cy="5947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90118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022125B5-C6AD-0BB9-F5F7-36596BFD188D}"/>
              </a:ext>
            </a:extLst>
          </p:cNvPr>
          <p:cNvSpPr txBox="1"/>
          <p:nvPr/>
        </p:nvSpPr>
        <p:spPr>
          <a:xfrm>
            <a:off x="0" y="6636"/>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synthèse soustractive de la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BAB1A457-08D1-D3D6-3B74-42E8A462B5A6}"/>
              </a:ext>
            </a:extLst>
          </p:cNvPr>
          <p:cNvSpPr txBox="1"/>
          <p:nvPr/>
        </p:nvSpPr>
        <p:spPr>
          <a:xfrm>
            <a:off x="1438" y="848963"/>
            <a:ext cx="12190562" cy="735651"/>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Pour obtenir n’importe quelle couleur sur un écran il suffit de faire traverser la lumière blanche à travers un filtre coloré.</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4D06655A-CD08-1C76-2782-4D7DD2B5A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653345" y="-810749"/>
            <a:ext cx="2883871" cy="7932831"/>
          </a:xfrm>
          <a:prstGeom prst="rect">
            <a:avLst/>
          </a:prstGeom>
        </p:spPr>
      </p:pic>
      <p:sp>
        <p:nvSpPr>
          <p:cNvPr id="10" name="ZoneTexte 9">
            <a:extLst>
              <a:ext uri="{FF2B5EF4-FFF2-40B4-BE49-F238E27FC236}">
                <a16:creationId xmlns:a16="http://schemas.microsoft.com/office/drawing/2014/main" id="{4D79085F-0B2E-F202-4C84-EFAA74077292}"/>
              </a:ext>
            </a:extLst>
          </p:cNvPr>
          <p:cNvSpPr txBox="1"/>
          <p:nvPr/>
        </p:nvSpPr>
        <p:spPr>
          <a:xfrm>
            <a:off x="0" y="4726719"/>
            <a:ext cx="12190562" cy="1928798"/>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La synthèse soustractive est l’obtention de n’importe quelle couleur à partir de l’absorption des couleurs composant le blanc.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A partir de trois filtres </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Jaune, Cyan et Magenta,</a:t>
            </a:r>
            <a:r>
              <a:rPr lang="fr-FR" sz="2000" dirty="0">
                <a:effectLst/>
                <a:latin typeface="Comic Sans MS" panose="030F0702030302020204" pitchFamily="66" charset="0"/>
                <a:ea typeface="Calibri" panose="020F0502020204030204" pitchFamily="34" charset="0"/>
                <a:cs typeface="Arial" panose="020B0604020202020204" pitchFamily="34" charset="0"/>
              </a:rPr>
              <a:t> on obtient toutes les couleurs.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Ces trois couleurs </a:t>
            </a:r>
            <a:r>
              <a:rPr lang="fr-FR" sz="2000" dirty="0">
                <a:effectLst/>
                <a:latin typeface="Comic Sans MS" panose="030F0702030302020204" pitchFamily="66" charset="0"/>
                <a:ea typeface="Times New Roman" panose="02020603050405020304" pitchFamily="18" charset="0"/>
                <a:cs typeface="Times New Roman" panose="02020603050405020304" pitchFamily="18" charset="0"/>
              </a:rPr>
              <a:t>Jaune, Cyan et Magenta</a:t>
            </a:r>
            <a:r>
              <a:rPr lang="fr-FR" sz="2000" dirty="0">
                <a:effectLst/>
                <a:latin typeface="Comic Sans MS" panose="030F0702030302020204" pitchFamily="66" charset="0"/>
                <a:ea typeface="Calibri" panose="020F0502020204030204" pitchFamily="34" charset="0"/>
                <a:cs typeface="Arial" panose="020B0604020202020204" pitchFamily="34" charset="0"/>
              </a:rPr>
              <a:t> sont appelées couleurs primaires de la synthèse soustractive.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Étoile : 5 branches 10">
            <a:hlinkClick r:id="rId3"/>
            <a:extLst>
              <a:ext uri="{FF2B5EF4-FFF2-40B4-BE49-F238E27FC236}">
                <a16:creationId xmlns:a16="http://schemas.microsoft.com/office/drawing/2014/main" id="{3CEAF9AB-3FCE-B774-10B5-966D08E6F57F}"/>
              </a:ext>
            </a:extLst>
          </p:cNvPr>
          <p:cNvSpPr/>
          <p:nvPr/>
        </p:nvSpPr>
        <p:spPr>
          <a:xfrm>
            <a:off x="11540750" y="71958"/>
            <a:ext cx="594778" cy="5947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9348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9BFD08C-3EDF-73C2-EFDF-FD9E023FB681}"/>
              </a:ext>
            </a:extLst>
          </p:cNvPr>
          <p:cNvSpPr txBox="1"/>
          <p:nvPr/>
        </p:nvSpPr>
        <p:spPr>
          <a:xfrm>
            <a:off x="0" y="246573"/>
            <a:ext cx="12192000" cy="2690032"/>
          </a:xfrm>
          <a:prstGeom prst="rect">
            <a:avLst/>
          </a:prstGeom>
          <a:noFill/>
        </p:spPr>
        <p:txBody>
          <a:bodyPr wrap="square">
            <a:spAutoFit/>
          </a:bodyPr>
          <a:lstStyle/>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En superposant les trois filtres correspondant aux trois couleurs primaires on obtient le noir qui correspond à l’absence de couleur.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Deux couleurs sont dites complémentaires si leur synthèse soustractive donne du noir.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dirty="0">
                <a:effectLst/>
                <a:latin typeface="Comic Sans MS" panose="030F0702030302020204" pitchFamily="66" charset="0"/>
                <a:ea typeface="Calibri" panose="020F0502020204030204" pitchFamily="34" charset="0"/>
                <a:cs typeface="Arial" panose="020B0604020202020204" pitchFamily="34" charset="0"/>
              </a:rPr>
              <a:t>Par synthèse soustractive: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Le cyan et le jaune donnent le </a:t>
            </a:r>
            <a:r>
              <a:rPr lang="fr-FR" sz="2000" u="none" strike="noStrike" dirty="0">
                <a:effectLst/>
                <a:latin typeface="Comic Sans MS" panose="030F0702030302020204" pitchFamily="66" charset="0"/>
                <a:ea typeface="Calibri" panose="020F0502020204030204" pitchFamily="34" charset="0"/>
                <a:cs typeface="Arial" panose="020B0604020202020204" pitchFamily="34" charset="0"/>
              </a:rPr>
              <a:t>vert</a:t>
            </a:r>
            <a:r>
              <a:rPr lang="fr-FR" sz="2000" dirty="0">
                <a:effectLst/>
                <a:latin typeface="Comic Sans MS" panose="030F0702030302020204" pitchFamily="66" charset="0"/>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Le cyan et le magenta donnent le </a:t>
            </a:r>
            <a:r>
              <a:rPr lang="fr-FR" sz="2000" u="none" strike="noStrike" dirty="0">
                <a:effectLst/>
                <a:latin typeface="Comic Sans MS" panose="030F0702030302020204" pitchFamily="66" charset="0"/>
                <a:ea typeface="Calibri" panose="020F0502020204030204" pitchFamily="34" charset="0"/>
                <a:cs typeface="Arial" panose="020B0604020202020204" pitchFamily="34" charset="0"/>
              </a:rPr>
              <a:t>bleu</a:t>
            </a:r>
            <a:r>
              <a:rPr lang="fr-FR" sz="2000" dirty="0">
                <a:effectLst/>
                <a:latin typeface="Comic Sans MS" panose="030F0702030302020204" pitchFamily="66" charset="0"/>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000" dirty="0">
                <a:effectLst/>
                <a:latin typeface="Comic Sans MS" panose="030F0702030302020204" pitchFamily="66" charset="0"/>
                <a:ea typeface="Calibri" panose="020F0502020204030204" pitchFamily="34" charset="0"/>
                <a:cs typeface="Arial" panose="020B0604020202020204" pitchFamily="34" charset="0"/>
              </a:rPr>
              <a:t>Le jaune et le magenta donnent le </a:t>
            </a:r>
            <a:r>
              <a:rPr lang="fr-FR" sz="2000" u="none" strike="noStrike" dirty="0">
                <a:effectLst/>
                <a:latin typeface="Comic Sans MS" panose="030F0702030302020204" pitchFamily="66" charset="0"/>
                <a:ea typeface="Calibri" panose="020F0502020204030204" pitchFamily="34" charset="0"/>
                <a:cs typeface="Arial" panose="020B0604020202020204" pitchFamily="34" charset="0"/>
              </a:rPr>
              <a:t>rouge</a:t>
            </a:r>
            <a:r>
              <a:rPr lang="fr-FR" sz="2000" dirty="0">
                <a:effectLst/>
                <a:latin typeface="Comic Sans MS" panose="030F0702030302020204" pitchFamily="66" charset="0"/>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descr="Les couleurs : synthèse additive et soustractive | Méthode Physique">
            <a:extLst>
              <a:ext uri="{FF2B5EF4-FFF2-40B4-BE49-F238E27FC236}">
                <a16:creationId xmlns:a16="http://schemas.microsoft.com/office/drawing/2014/main" id="{93998B09-21D3-86F5-D23A-679A188B66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360"/>
          <a:stretch/>
        </p:blipFill>
        <p:spPr bwMode="auto">
          <a:xfrm>
            <a:off x="1526876" y="3195565"/>
            <a:ext cx="3899139" cy="3559002"/>
          </a:xfrm>
          <a:prstGeom prst="rect">
            <a:avLst/>
          </a:prstGeom>
          <a:noFill/>
          <a:ln>
            <a:no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2592E2FE-48D4-FC1F-4031-CB0D6FB142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5987" y="3195565"/>
            <a:ext cx="4755347" cy="3563905"/>
          </a:xfrm>
          <a:prstGeom prst="rect">
            <a:avLst/>
          </a:prstGeom>
          <a:noFill/>
          <a:ln>
            <a:noFill/>
          </a:ln>
        </p:spPr>
      </p:pic>
    </p:spTree>
    <p:extLst>
      <p:ext uri="{BB962C8B-B14F-4D97-AF65-F5344CB8AC3E}">
        <p14:creationId xmlns:p14="http://schemas.microsoft.com/office/powerpoint/2010/main" val="4250531059"/>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420</TotalTime>
  <Words>1276</Words>
  <Application>Microsoft Office PowerPoint</Application>
  <PresentationFormat>Grand écran</PresentationFormat>
  <Paragraphs>102</Paragraphs>
  <Slides>15</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Comic Sans MS</vt:lpstr>
      <vt:lpstr>Gill Sans MT</vt:lpstr>
      <vt:lpstr>Symbol</vt:lpstr>
      <vt:lpstr>Walbaum Display</vt:lpstr>
      <vt:lpstr>3DFloatVTI</vt:lpstr>
      <vt:lpstr>COULEURS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COULEURS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26</cp:revision>
  <dcterms:created xsi:type="dcterms:W3CDTF">2022-09-17T08:20:32Z</dcterms:created>
  <dcterms:modified xsi:type="dcterms:W3CDTF">2023-09-12T15:27:40Z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